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59" r:id="rId5"/>
    <p:sldId id="260" r:id="rId6"/>
    <p:sldId id="263" r:id="rId7"/>
    <p:sldId id="268" r:id="rId8"/>
    <p:sldId id="264" r:id="rId9"/>
    <p:sldId id="262" r:id="rId10"/>
    <p:sldId id="265" r:id="rId11"/>
    <p:sldId id="261"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410817"/>
            <a:ext cx="12192000" cy="662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userDrawn="1"/>
        </p:nvSpPr>
        <p:spPr>
          <a:xfrm>
            <a:off x="1623391" y="33130"/>
            <a:ext cx="8945217" cy="369332"/>
          </a:xfrm>
          <a:prstGeom prst="rect">
            <a:avLst/>
          </a:prstGeom>
          <a:noFill/>
        </p:spPr>
        <p:txBody>
          <a:bodyPr wrap="square" rtlCol="0">
            <a:spAutoFit/>
          </a:bodyPr>
          <a:lstStyle/>
          <a:p>
            <a:pPr algn="ctr"/>
            <a:r>
              <a:rPr lang="en-US" b="1" dirty="0" smtClean="0">
                <a:solidFill>
                  <a:schemeClr val="accent2">
                    <a:lumMod val="75000"/>
                  </a:schemeClr>
                </a:solidFill>
                <a:latin typeface="Arial" panose="020B0604020202020204" pitchFamily="34" charset="0"/>
                <a:cs typeface="Arial" panose="020B0604020202020204" pitchFamily="34" charset="0"/>
              </a:rPr>
              <a:t>QUẢN</a:t>
            </a:r>
            <a:r>
              <a:rPr lang="en-US" b="1" baseline="0" dirty="0" smtClean="0">
                <a:solidFill>
                  <a:schemeClr val="accent2">
                    <a:lumMod val="75000"/>
                  </a:schemeClr>
                </a:solidFill>
                <a:latin typeface="Arial" panose="020B0604020202020204" pitchFamily="34" charset="0"/>
                <a:cs typeface="Arial" panose="020B0604020202020204" pitchFamily="34" charset="0"/>
              </a:rPr>
              <a:t> TRỊ NHÀ TRƯỜNG TRONG BỐI CẢNH CÁCH MẠNG CÔNG NGHIỆP 4.0</a:t>
            </a:r>
            <a:endParaRPr lang="en-US" b="1" dirty="0">
              <a:solidFill>
                <a:schemeClr val="accent2">
                  <a:lumMod val="75000"/>
                </a:schemeClr>
              </a:solidFill>
              <a:latin typeface="Arial" panose="020B0604020202020204" pitchFamily="34" charset="0"/>
              <a:cs typeface="Arial" panose="020B0604020202020204" pitchFamily="34" charset="0"/>
            </a:endParaRPr>
          </a:p>
        </p:txBody>
      </p:sp>
      <p:sp>
        <p:nvSpPr>
          <p:cNvPr id="9" name="Rectangle 8"/>
          <p:cNvSpPr/>
          <p:nvPr userDrawn="1"/>
        </p:nvSpPr>
        <p:spPr>
          <a:xfrm>
            <a:off x="0" y="6414052"/>
            <a:ext cx="12192000" cy="795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3313043" y="6493565"/>
            <a:ext cx="4863548" cy="369332"/>
          </a:xfrm>
          <a:prstGeom prst="rect">
            <a:avLst/>
          </a:prstGeom>
          <a:noFill/>
        </p:spPr>
        <p:txBody>
          <a:bodyPr wrap="square" rtlCol="0">
            <a:spAutoFit/>
          </a:bodyPr>
          <a:lstStyle/>
          <a:p>
            <a:pPr algn="ctr"/>
            <a:r>
              <a:rPr lang="en-US" b="1" i="0" dirty="0" smtClean="0">
                <a:solidFill>
                  <a:schemeClr val="accent6">
                    <a:lumMod val="75000"/>
                  </a:schemeClr>
                </a:solidFill>
                <a:latin typeface="Arial" panose="020B0604020202020204" pitchFamily="34" charset="0"/>
                <a:cs typeface="Arial" panose="020B0604020202020204" pitchFamily="34" charset="0"/>
              </a:rPr>
              <a:t>KHOA CƠ</a:t>
            </a:r>
            <a:r>
              <a:rPr lang="en-US" b="1" i="0" baseline="0" dirty="0" smtClean="0">
                <a:solidFill>
                  <a:schemeClr val="accent6">
                    <a:lumMod val="75000"/>
                  </a:schemeClr>
                </a:solidFill>
                <a:latin typeface="Arial" panose="020B0604020202020204" pitchFamily="34" charset="0"/>
                <a:cs typeface="Arial" panose="020B0604020202020204" pitchFamily="34" charset="0"/>
              </a:rPr>
              <a:t> KHÍ</a:t>
            </a:r>
            <a:endParaRPr lang="en-US" b="1" i="0" dirty="0">
              <a:solidFill>
                <a:schemeClr val="accent6">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75242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0041110"/>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resource administration in smart school&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33" y="989386"/>
            <a:ext cx="4671825" cy="46718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131858" y="1519518"/>
            <a:ext cx="5365377" cy="1569660"/>
          </a:xfrm>
          <a:prstGeom prst="rect">
            <a:avLst/>
          </a:prstGeom>
          <a:noFill/>
        </p:spPr>
        <p:txBody>
          <a:bodyPr wrap="square" rtlCol="0">
            <a:spAutoFit/>
          </a:bodyPr>
          <a:lstStyle/>
          <a:p>
            <a:pPr algn="ctr"/>
            <a:r>
              <a:rPr lang="en-US" sz="3200" b="1" dirty="0" smtClean="0">
                <a:solidFill>
                  <a:srgbClr val="C00000"/>
                </a:solidFill>
                <a:latin typeface="Arial" panose="020B0604020202020204" pitchFamily="34" charset="0"/>
                <a:cs typeface="Arial" panose="020B0604020202020204" pitchFamily="34" charset="0"/>
              </a:rPr>
              <a:t>QUẢN TRỊ NHÀ TRƯỜNG</a:t>
            </a:r>
          </a:p>
          <a:p>
            <a:pPr algn="ctr"/>
            <a:r>
              <a:rPr lang="en-US" sz="3200" b="1" dirty="0" smtClean="0">
                <a:solidFill>
                  <a:srgbClr val="C00000"/>
                </a:solidFill>
                <a:latin typeface="Arial" panose="020B0604020202020204" pitchFamily="34" charset="0"/>
                <a:cs typeface="Arial" panose="020B0604020202020204" pitchFamily="34" charset="0"/>
              </a:rPr>
              <a:t>TRONG BỐI CẢNH CÁCH MẠNG CÔNG NGHIỆP 4.0</a:t>
            </a:r>
            <a:endParaRPr lang="en-US" sz="3200" b="1" dirty="0">
              <a:solidFill>
                <a:srgbClr val="C00000"/>
              </a:solidFill>
              <a:latin typeface="Arial" panose="020B0604020202020204" pitchFamily="34" charset="0"/>
              <a:cs typeface="Arial" panose="020B0604020202020204" pitchFamily="34" charset="0"/>
            </a:endParaRPr>
          </a:p>
        </p:txBody>
      </p:sp>
      <p:sp>
        <p:nvSpPr>
          <p:cNvPr id="3" name="TextBox 2"/>
          <p:cNvSpPr txBox="1"/>
          <p:nvPr/>
        </p:nvSpPr>
        <p:spPr>
          <a:xfrm>
            <a:off x="6710082" y="3778623"/>
            <a:ext cx="4666129" cy="400110"/>
          </a:xfrm>
          <a:prstGeom prst="rect">
            <a:avLst/>
          </a:prstGeom>
          <a:noFill/>
        </p:spPr>
        <p:txBody>
          <a:bodyPr wrap="square" rtlCol="0">
            <a:spAutoFit/>
          </a:bodyPr>
          <a:lstStyle/>
          <a:p>
            <a:r>
              <a:rPr lang="en-US" sz="2000" b="1" dirty="0" smtClean="0">
                <a:latin typeface="Arial" panose="020B0604020202020204" pitchFamily="34" charset="0"/>
                <a:cs typeface="Arial" panose="020B0604020202020204" pitchFamily="34" charset="0"/>
              </a:rPr>
              <a:t>BÁO CÁO: CHUNG TRẦN THẾ VINH</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964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57483" y="1282513"/>
            <a:ext cx="6687670" cy="2462213"/>
          </a:xfrm>
          <a:prstGeom prst="rect">
            <a:avLst/>
          </a:prstGeom>
        </p:spPr>
        <p:txBody>
          <a:bodyPr wrap="square">
            <a:spAutoFit/>
          </a:bodyPr>
          <a:lstStyle/>
          <a:p>
            <a:pPr algn="just"/>
            <a:r>
              <a:rPr lang="en-US" sz="2200" dirty="0" smtClean="0">
                <a:solidFill>
                  <a:schemeClr val="accent4">
                    <a:lumMod val="50000"/>
                  </a:schemeClr>
                </a:solidFill>
                <a:latin typeface="Arial" panose="020B0604020202020204" pitchFamily="34" charset="0"/>
                <a:cs typeface="Arial" panose="020B0604020202020204" pitchFamily="34" charset="0"/>
              </a:rPr>
              <a:t>Thế giới đang đứng truớc cuộc cách mạng công nghiệp lần thứ 4, là cuộc cách mạng số, thông qua các công nghệ như Internet vạn vật (loT), trí tuệ nhân tạo (AI), thực tế ảo (VR), thực tế tăng cường (AR), mạng xã hội, điện toán đám mây, di động, phân tích dữ liệu lớn... để chuyển hóa toàn bộ thế giới thực thành thế giới số.</a:t>
            </a:r>
            <a:endParaRPr lang="en-US" sz="2200" dirty="0">
              <a:solidFill>
                <a:schemeClr val="accent4">
                  <a:lumMod val="50000"/>
                </a:schemeClr>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0" y="1282513"/>
            <a:ext cx="4674546" cy="3356722"/>
          </a:xfrm>
          <a:prstGeom prst="rect">
            <a:avLst/>
          </a:prstGeom>
        </p:spPr>
      </p:pic>
      <p:sp>
        <p:nvSpPr>
          <p:cNvPr id="6" name="Rectangle 5"/>
          <p:cNvSpPr/>
          <p:nvPr/>
        </p:nvSpPr>
        <p:spPr>
          <a:xfrm>
            <a:off x="4957483" y="3971836"/>
            <a:ext cx="6593541" cy="1785104"/>
          </a:xfrm>
          <a:prstGeom prst="rect">
            <a:avLst/>
          </a:prstGeom>
        </p:spPr>
        <p:txBody>
          <a:bodyPr wrap="square">
            <a:spAutoFit/>
          </a:bodyPr>
          <a:lstStyle/>
          <a:p>
            <a:pPr algn="just"/>
            <a:r>
              <a:rPr lang="en-US" sz="2200" dirty="0" smtClean="0">
                <a:solidFill>
                  <a:schemeClr val="tx2">
                    <a:lumMod val="75000"/>
                  </a:schemeClr>
                </a:solidFill>
                <a:latin typeface="Arial" panose="020B0604020202020204" pitchFamily="34" charset="0"/>
                <a:cs typeface="Arial" panose="020B0604020202020204" pitchFamily="34" charset="0"/>
              </a:rPr>
              <a:t>Cách</a:t>
            </a:r>
            <a:r>
              <a:rPr lang="en-US" sz="2200" dirty="0">
                <a:solidFill>
                  <a:schemeClr val="tx2">
                    <a:lumMod val="75000"/>
                  </a:schemeClr>
                </a:solidFill>
                <a:latin typeface="Arial" panose="020B0604020202020204" pitchFamily="34" charset="0"/>
                <a:cs typeface="Arial" panose="020B0604020202020204" pitchFamily="34" charset="0"/>
              </a:rPr>
              <a:t> </a:t>
            </a:r>
            <a:r>
              <a:rPr lang="en-US" sz="2200" dirty="0" smtClean="0">
                <a:solidFill>
                  <a:schemeClr val="tx2">
                    <a:lumMod val="75000"/>
                  </a:schemeClr>
                </a:solidFill>
                <a:latin typeface="Arial" panose="020B0604020202020204" pitchFamily="34" charset="0"/>
                <a:cs typeface="Arial" panose="020B0604020202020204" pitchFamily="34" charset="0"/>
              </a:rPr>
              <a:t>mạng 4.0 đòi hỏi phuơng thức và phương pháp quản trị tại các đơn vị cũng như nhà trường cần sự hỗ trợ mạnh mẽ từ CNTT nhằm điều hành, giám sát và hỗ trợ tối đa giảng viên cũng như người học trong quá trình học tại trường.</a:t>
            </a:r>
            <a:endParaRPr lang="en-US" sz="2200" dirty="0">
              <a:solidFill>
                <a:schemeClr val="tx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4854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78223" y="1842245"/>
            <a:ext cx="2662517" cy="2581837"/>
          </a:xfrm>
          <a:prstGeom prst="ellipse">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b="1" dirty="0" smtClean="0">
                <a:latin typeface="Arial" panose="020B0604020202020204" pitchFamily="34" charset="0"/>
                <a:cs typeface="Arial" panose="020B0604020202020204" pitchFamily="34" charset="0"/>
              </a:rPr>
              <a:t>QUẢN TRỊ TRONG CÁC KHOA TRỰC THUỘC NHÀ TRƯỜNG</a:t>
            </a:r>
            <a:endParaRPr lang="en-US" sz="2200" b="1" dirty="0">
              <a:latin typeface="Arial" panose="020B0604020202020204" pitchFamily="34" charset="0"/>
              <a:cs typeface="Arial" panose="020B0604020202020204" pitchFamily="34" charset="0"/>
            </a:endParaRPr>
          </a:p>
        </p:txBody>
      </p:sp>
      <p:cxnSp>
        <p:nvCxnSpPr>
          <p:cNvPr id="4" name="Straight Arrow Connector 3"/>
          <p:cNvCxnSpPr>
            <a:stCxn id="2" idx="7"/>
          </p:cNvCxnSpPr>
          <p:nvPr/>
        </p:nvCxnSpPr>
        <p:spPr>
          <a:xfrm flipV="1">
            <a:off x="2850823" y="1613647"/>
            <a:ext cx="1089165" cy="60669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2" idx="5"/>
          </p:cNvCxnSpPr>
          <p:nvPr/>
        </p:nvCxnSpPr>
        <p:spPr>
          <a:xfrm>
            <a:off x="2850823" y="4045981"/>
            <a:ext cx="1089165" cy="60670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3939989" y="1142209"/>
            <a:ext cx="1573351" cy="94287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CƠ SỞ HẠ TẦNG</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8" name="Rounded Rectangle 7"/>
          <p:cNvSpPr/>
          <p:nvPr/>
        </p:nvSpPr>
        <p:spPr>
          <a:xfrm>
            <a:off x="3939988" y="4181244"/>
            <a:ext cx="1573352" cy="94287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SINH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9" name="TextBox 8"/>
          <p:cNvSpPr txBox="1"/>
          <p:nvPr/>
        </p:nvSpPr>
        <p:spPr>
          <a:xfrm>
            <a:off x="6414247" y="772877"/>
            <a:ext cx="4450976" cy="1754326"/>
          </a:xfrm>
          <a:prstGeom prst="rect">
            <a:avLst/>
          </a:prstGeom>
          <a:noFill/>
        </p:spPr>
        <p:txBody>
          <a:bodyPr wrap="square" rtlCol="0">
            <a:spAutoFit/>
          </a:bodyPr>
          <a:lstStyle/>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CCTV (camera giám sát)</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Wifi</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Phần mềm quản trị</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Hệ thống thẻ từ </a:t>
            </a:r>
          </a:p>
          <a:p>
            <a:pPr marL="285750" indent="-285750">
              <a:buFontTx/>
              <a:buChar char="-"/>
            </a:pPr>
            <a:r>
              <a:rPr lang="en-US" dirty="0" smtClean="0">
                <a:solidFill>
                  <a:schemeClr val="accent6">
                    <a:lumMod val="50000"/>
                  </a:schemeClr>
                </a:solidFill>
                <a:latin typeface="Arial" panose="020B0604020202020204" pitchFamily="34" charset="0"/>
                <a:cs typeface="Arial" panose="020B0604020202020204" pitchFamily="34" charset="0"/>
              </a:rPr>
              <a:t>Hệ thống AI thu thập và phân tích dữ liệu</a:t>
            </a:r>
            <a:endParaRPr lang="en-US" dirty="0">
              <a:solidFill>
                <a:schemeClr val="accent6">
                  <a:lumMod val="50000"/>
                </a:schemeClr>
              </a:solidFill>
              <a:latin typeface="Arial" panose="020B0604020202020204" pitchFamily="34" charset="0"/>
              <a:cs typeface="Arial" panose="020B0604020202020204" pitchFamily="34" charset="0"/>
            </a:endParaRPr>
          </a:p>
        </p:txBody>
      </p:sp>
      <p:sp>
        <p:nvSpPr>
          <p:cNvPr id="10" name="Rounded Rectangle 9"/>
          <p:cNvSpPr/>
          <p:nvPr/>
        </p:nvSpPr>
        <p:spPr>
          <a:xfrm>
            <a:off x="3939989" y="2654213"/>
            <a:ext cx="1573351" cy="94287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GIẢNG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cxnSp>
        <p:nvCxnSpPr>
          <p:cNvPr id="14" name="Straight Arrow Connector 13"/>
          <p:cNvCxnSpPr>
            <a:stCxn id="2" idx="6"/>
            <a:endCxn id="10" idx="1"/>
          </p:cNvCxnSpPr>
          <p:nvPr/>
        </p:nvCxnSpPr>
        <p:spPr>
          <a:xfrm flipV="1">
            <a:off x="3240740" y="3125651"/>
            <a:ext cx="699249" cy="75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6414247" y="2646071"/>
            <a:ext cx="4249271" cy="1200329"/>
          </a:xfrm>
          <a:prstGeom prst="rect">
            <a:avLst/>
          </a:prstGeom>
        </p:spPr>
        <p:txBody>
          <a:bodyPr wrap="square">
            <a:spAutoFit/>
          </a:bodyPr>
          <a:lstStyle/>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Smart phone</a:t>
            </a:r>
          </a:p>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Laptop, Table</a:t>
            </a:r>
          </a:p>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Bài giảng, giáo án</a:t>
            </a:r>
          </a:p>
          <a:p>
            <a:pPr marL="285750" indent="-285750">
              <a:buFontTx/>
              <a:buChar char="-"/>
            </a:pPr>
            <a:r>
              <a:rPr lang="en-US" dirty="0" smtClean="0">
                <a:solidFill>
                  <a:srgbClr val="FF0000"/>
                </a:solidFill>
                <a:latin typeface="Arial" panose="020B0604020202020204" pitchFamily="34" charset="0"/>
                <a:cs typeface="Arial" panose="020B0604020202020204" pitchFamily="34" charset="0"/>
              </a:rPr>
              <a:t>Phương pháp giảng dạy mới</a:t>
            </a:r>
          </a:p>
        </p:txBody>
      </p:sp>
      <p:sp>
        <p:nvSpPr>
          <p:cNvPr id="18" name="Rectangle 17"/>
          <p:cNvSpPr/>
          <p:nvPr/>
        </p:nvSpPr>
        <p:spPr>
          <a:xfrm>
            <a:off x="6414246" y="4329515"/>
            <a:ext cx="4249271" cy="646331"/>
          </a:xfrm>
          <a:prstGeom prst="rect">
            <a:avLst/>
          </a:prstGeom>
        </p:spPr>
        <p:txBody>
          <a:bodyPr wrap="square">
            <a:spAutoFit/>
          </a:bodyPr>
          <a:lstStyle/>
          <a:p>
            <a:pPr marL="285750" indent="-285750">
              <a:buFontTx/>
              <a:buChar char="-"/>
            </a:pPr>
            <a:r>
              <a:rPr lang="en-US" dirty="0" smtClean="0">
                <a:solidFill>
                  <a:srgbClr val="7030A0"/>
                </a:solidFill>
                <a:latin typeface="Arial" panose="020B0604020202020204" pitchFamily="34" charset="0"/>
                <a:cs typeface="Arial" panose="020B0604020202020204" pitchFamily="34" charset="0"/>
              </a:rPr>
              <a:t>Smart phone</a:t>
            </a:r>
          </a:p>
          <a:p>
            <a:pPr marL="285750" indent="-285750">
              <a:buFontTx/>
              <a:buChar char="-"/>
            </a:pPr>
            <a:r>
              <a:rPr lang="en-US" dirty="0" smtClean="0">
                <a:solidFill>
                  <a:srgbClr val="7030A0"/>
                </a:solidFill>
                <a:latin typeface="Arial" panose="020B0604020202020204" pitchFamily="34" charset="0"/>
                <a:cs typeface="Arial" panose="020B0604020202020204" pitchFamily="34" charset="0"/>
              </a:rPr>
              <a:t>Laptop, Table</a:t>
            </a:r>
          </a:p>
        </p:txBody>
      </p:sp>
      <p:cxnSp>
        <p:nvCxnSpPr>
          <p:cNvPr id="22" name="Straight Arrow Connector 21"/>
          <p:cNvCxnSpPr>
            <a:stCxn id="7" idx="3"/>
          </p:cNvCxnSpPr>
          <p:nvPr/>
        </p:nvCxnSpPr>
        <p:spPr>
          <a:xfrm flipV="1">
            <a:off x="5513340" y="1613646"/>
            <a:ext cx="739542" cy="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5533486" y="3125649"/>
            <a:ext cx="739542" cy="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5513340" y="4637651"/>
            <a:ext cx="739542" cy="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2396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GIẢNG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2" name="Rectangle 1"/>
          <p:cNvSpPr/>
          <p:nvPr/>
        </p:nvSpPr>
        <p:spPr>
          <a:xfrm>
            <a:off x="4551828" y="1519518"/>
            <a:ext cx="2756647" cy="69924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accent4">
                    <a:lumMod val="60000"/>
                    <a:lumOff val="40000"/>
                  </a:schemeClr>
                </a:solidFill>
                <a:latin typeface="Arial" panose="020B0604020202020204" pitchFamily="34" charset="0"/>
                <a:cs typeface="Arial" panose="020B0604020202020204" pitchFamily="34" charset="0"/>
              </a:rPr>
              <a:t>TRƯỞNG KHOA</a:t>
            </a:r>
            <a:endParaRPr lang="en-US" sz="2000" b="1" dirty="0">
              <a:solidFill>
                <a:schemeClr val="accent4">
                  <a:lumMod val="60000"/>
                  <a:lumOff val="40000"/>
                </a:schemeClr>
              </a:solidFill>
              <a:latin typeface="Arial" panose="020B0604020202020204" pitchFamily="34" charset="0"/>
              <a:cs typeface="Arial" panose="020B0604020202020204" pitchFamily="34" charset="0"/>
            </a:endParaRPr>
          </a:p>
        </p:txBody>
      </p:sp>
      <p:sp>
        <p:nvSpPr>
          <p:cNvPr id="4" name="Rounded Rectangle 3"/>
          <p:cNvSpPr/>
          <p:nvPr/>
        </p:nvSpPr>
        <p:spPr>
          <a:xfrm>
            <a:off x="4577040" y="2689412"/>
            <a:ext cx="2706222" cy="143822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HỆ THỐNG PHẦN MỀM QUẢN LÝ</a:t>
            </a:r>
          </a:p>
          <a:p>
            <a:pPr algn="ctr"/>
            <a:r>
              <a:rPr lang="en-US" dirty="0" smtClean="0">
                <a:latin typeface="Arial" panose="020B0604020202020204" pitchFamily="34" charset="0"/>
                <a:cs typeface="Arial" panose="020B0604020202020204" pitchFamily="34" charset="0"/>
              </a:rPr>
              <a:t>(THU THẬP, PHÂN TÍCH DỮ LIỆU)</a:t>
            </a:r>
            <a:endParaRPr lang="en-US" dirty="0">
              <a:latin typeface="Arial" panose="020B0604020202020204" pitchFamily="34" charset="0"/>
              <a:cs typeface="Arial" panose="020B0604020202020204" pitchFamily="34" charset="0"/>
            </a:endParaRPr>
          </a:p>
        </p:txBody>
      </p:sp>
      <p:cxnSp>
        <p:nvCxnSpPr>
          <p:cNvPr id="10" name="Straight Arrow Connector 9"/>
          <p:cNvCxnSpPr>
            <a:stCxn id="2" idx="2"/>
            <a:endCxn id="4" idx="0"/>
          </p:cNvCxnSpPr>
          <p:nvPr/>
        </p:nvCxnSpPr>
        <p:spPr>
          <a:xfrm flipH="1">
            <a:off x="5930151" y="2218765"/>
            <a:ext cx="1" cy="47064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2052" name="Picture 4" descr="Image result for LECTURER&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42275" y="4712677"/>
            <a:ext cx="2122404" cy="1591803"/>
          </a:xfrm>
          <a:prstGeom prst="rect">
            <a:avLst/>
          </a:prstGeom>
          <a:noFill/>
          <a:extLst>
            <a:ext uri="{909E8E84-426E-40DD-AFC4-6F175D3DCCD1}">
              <a14:hiddenFill xmlns:a14="http://schemas.microsoft.com/office/drawing/2010/main">
                <a:solidFill>
                  <a:srgbClr val="FFFFFF"/>
                </a:solidFill>
              </a14:hiddenFill>
            </a:ext>
          </a:extLst>
        </p:spPr>
      </p:pic>
      <p:cxnSp>
        <p:nvCxnSpPr>
          <p:cNvPr id="18" name="Elbow Connector 17"/>
          <p:cNvCxnSpPr>
            <a:stCxn id="4" idx="1"/>
          </p:cNvCxnSpPr>
          <p:nvPr/>
        </p:nvCxnSpPr>
        <p:spPr>
          <a:xfrm rot="10800000" flipV="1">
            <a:off x="3165232" y="3408524"/>
            <a:ext cx="1411809" cy="19090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3151163" y="5303520"/>
            <a:ext cx="177252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186498" y="4144608"/>
            <a:ext cx="919442" cy="369332"/>
          </a:xfrm>
          <a:prstGeom prst="rect">
            <a:avLst/>
          </a:prstGeom>
          <a:noFill/>
        </p:spPr>
        <p:txBody>
          <a:bodyPr wrap="square" rtlCol="0">
            <a:spAutoFit/>
          </a:bodyPr>
          <a:lstStyle/>
          <a:p>
            <a:r>
              <a:rPr lang="en-US" b="1" dirty="0" smtClean="0">
                <a:latin typeface="Arial" panose="020B0604020202020204" pitchFamily="34" charset="0"/>
                <a:cs typeface="Arial" panose="020B0604020202020204" pitchFamily="34" charset="0"/>
              </a:rPr>
              <a:t>CCTV</a:t>
            </a:r>
            <a:endParaRPr lang="en-US" b="1" dirty="0">
              <a:latin typeface="Arial" panose="020B0604020202020204" pitchFamily="34" charset="0"/>
              <a:cs typeface="Arial" panose="020B0604020202020204" pitchFamily="34" charset="0"/>
            </a:endParaRPr>
          </a:p>
        </p:txBody>
      </p:sp>
      <p:cxnSp>
        <p:nvCxnSpPr>
          <p:cNvPr id="23" name="Elbow Connector 22"/>
          <p:cNvCxnSpPr>
            <a:stCxn id="4" idx="3"/>
          </p:cNvCxnSpPr>
          <p:nvPr/>
        </p:nvCxnSpPr>
        <p:spPr>
          <a:xfrm>
            <a:off x="7283262" y="3408524"/>
            <a:ext cx="1593452" cy="1894996"/>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a:off x="7283262" y="5303520"/>
            <a:ext cx="15934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4" idx="2"/>
          </p:cNvCxnSpPr>
          <p:nvPr/>
        </p:nvCxnSpPr>
        <p:spPr>
          <a:xfrm>
            <a:off x="5930151" y="4127636"/>
            <a:ext cx="0" cy="40327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995297" y="4127636"/>
            <a:ext cx="919442" cy="369332"/>
          </a:xfrm>
          <a:prstGeom prst="rect">
            <a:avLst/>
          </a:prstGeom>
          <a:noFill/>
        </p:spPr>
        <p:txBody>
          <a:bodyPr wrap="square" rtlCol="0">
            <a:spAutoFit/>
          </a:bodyPr>
          <a:lstStyle/>
          <a:p>
            <a:r>
              <a:rPr lang="en-US" b="1" dirty="0" smtClean="0">
                <a:latin typeface="Arial" panose="020B0604020202020204" pitchFamily="34" charset="0"/>
                <a:cs typeface="Arial" panose="020B0604020202020204" pitchFamily="34" charset="0"/>
              </a:rPr>
              <a:t>RFID</a:t>
            </a:r>
            <a:endParaRPr lang="en-US" b="1" dirty="0">
              <a:latin typeface="Arial" panose="020B0604020202020204" pitchFamily="34" charset="0"/>
              <a:cs typeface="Arial" panose="020B0604020202020204" pitchFamily="34" charset="0"/>
            </a:endParaRPr>
          </a:p>
        </p:txBody>
      </p:sp>
      <p:pic>
        <p:nvPicPr>
          <p:cNvPr id="2054" name="Picture 6" descr="Image result for cctv in schools&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900" y="3835995"/>
            <a:ext cx="2108244" cy="105412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rfid in schools&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17687" y="3578326"/>
            <a:ext cx="2095233" cy="1626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993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GIẢNG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4" name="TextBox 3"/>
          <p:cNvSpPr txBox="1"/>
          <p:nvPr/>
        </p:nvSpPr>
        <p:spPr>
          <a:xfrm>
            <a:off x="533536" y="2245862"/>
            <a:ext cx="4899075" cy="2031325"/>
          </a:xfrm>
          <a:prstGeom prst="rect">
            <a:avLst/>
          </a:prstGeom>
          <a:noFill/>
        </p:spPr>
        <p:txBody>
          <a:bodyPr wrap="square" rtlCol="0">
            <a:spAutoFit/>
          </a:bodyPr>
          <a:lstStyle/>
          <a:p>
            <a:pPr algn="just"/>
            <a:r>
              <a:rPr lang="en-US" b="1" dirty="0" smtClean="0">
                <a:solidFill>
                  <a:srgbClr val="7030A0"/>
                </a:solidFill>
                <a:latin typeface="Arial" panose="020B0604020202020204" pitchFamily="34" charset="0"/>
                <a:cs typeface="Arial" panose="020B0604020202020204" pitchFamily="34" charset="0"/>
              </a:rPr>
              <a:t>- TRƯỚC KHI GIẢNG DẠY, GIẢNG VIÊN PHẢI SOẠN SẴN BÀI GIẢNG, LỊCH GIẢNG DẠY, KÈM THEO ĐỀ CƯƠNG CHI TIẾT CỦA MÔN HỌC PHỤ TRÁCH VÀ POST LÊN HỆ THỐNG E-LEARNING CỦA TRƯỜNG THÔNG QUA HỆ THỐNG PHẦN MỀM ĐÀO TẠO</a:t>
            </a:r>
            <a:endParaRPr lang="en-US" b="1" dirty="0">
              <a:solidFill>
                <a:srgbClr val="7030A0"/>
              </a:solidFill>
              <a:latin typeface="Arial" panose="020B0604020202020204" pitchFamily="34" charset="0"/>
              <a:cs typeface="Arial" panose="020B0604020202020204" pitchFamily="34" charset="0"/>
            </a:endParaRPr>
          </a:p>
        </p:txBody>
      </p:sp>
      <p:pic>
        <p:nvPicPr>
          <p:cNvPr id="4098" name="Picture 2" descr="Image result for E LEARNING&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8446" y="1611179"/>
            <a:ext cx="5905500" cy="3381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908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GIẢNG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5" name="TextBox 4"/>
          <p:cNvSpPr txBox="1"/>
          <p:nvPr/>
        </p:nvSpPr>
        <p:spPr>
          <a:xfrm>
            <a:off x="368449" y="1679434"/>
            <a:ext cx="5265869" cy="2031325"/>
          </a:xfrm>
          <a:prstGeom prst="rect">
            <a:avLst/>
          </a:prstGeom>
          <a:noFill/>
        </p:spPr>
        <p:txBody>
          <a:bodyPr wrap="square" rtlCol="0">
            <a:spAutoFit/>
          </a:bodyPr>
          <a:lstStyle/>
          <a:p>
            <a:pPr algn="just"/>
            <a:r>
              <a:rPr lang="en-US" b="1" dirty="0" smtClean="0">
                <a:solidFill>
                  <a:srgbClr val="00B050"/>
                </a:solidFill>
                <a:latin typeface="Arial" panose="020B0604020202020204" pitchFamily="34" charset="0"/>
                <a:cs typeface="Arial" panose="020B0604020202020204" pitchFamily="34" charset="0"/>
              </a:rPr>
              <a:t>- KHI GIẢNG VIÊN ĐẾN LỚP, CCTV SẼ TỰ ĐỘNG NHẬN DIỆN KHUÔN MẶT GIẢNG VIÊN HOẶC KHI GIARNG VIÊN QUẸT THẺ RFID TẠI CỔNG TRƯỜNG VÀ HỆ THỐNG SẼ CHẤM CÔNG CŨNG NHƯ THÔNG BÁO CHO GIẢNG VIÊN LỚP HỌC, PHÒNG HỌC SẼ GIẢNG DẠY QUA SMARTPHONE</a:t>
            </a:r>
            <a:endParaRPr lang="en-US" b="1" dirty="0">
              <a:solidFill>
                <a:srgbClr val="00B050"/>
              </a:solidFill>
              <a:latin typeface="Arial" panose="020B0604020202020204" pitchFamily="34" charset="0"/>
              <a:cs typeface="Arial" panose="020B0604020202020204" pitchFamily="34" charset="0"/>
            </a:endParaRPr>
          </a:p>
        </p:txBody>
      </p:sp>
      <p:pic>
        <p:nvPicPr>
          <p:cNvPr id="5122" name="Picture 2" descr="Image result for RFID IN SCHOOL&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0151" y="1559858"/>
            <a:ext cx="2149861" cy="166957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CCTV IN SCHOOL&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87462" y="1559859"/>
            <a:ext cx="2505925" cy="1669573"/>
          </a:xfrm>
          <a:prstGeom prst="rect">
            <a:avLst/>
          </a:prstGeom>
          <a:noFill/>
          <a:extLst>
            <a:ext uri="{909E8E84-426E-40DD-AFC4-6F175D3DCCD1}">
              <a14:hiddenFill xmlns:a14="http://schemas.microsoft.com/office/drawing/2010/main">
                <a:solidFill>
                  <a:srgbClr val="FFFFFF"/>
                </a:solidFill>
              </a14:hiddenFill>
            </a:ext>
          </a:extLst>
        </p:spPr>
      </p:pic>
      <p:sp>
        <p:nvSpPr>
          <p:cNvPr id="3" name="Plus 2"/>
          <p:cNvSpPr/>
          <p:nvPr/>
        </p:nvSpPr>
        <p:spPr>
          <a:xfrm>
            <a:off x="8510315" y="2151530"/>
            <a:ext cx="512661" cy="524435"/>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690479" y="3907889"/>
            <a:ext cx="5237062" cy="2308324"/>
          </a:xfrm>
          <a:prstGeom prst="rect">
            <a:avLst/>
          </a:prstGeom>
          <a:noFill/>
        </p:spPr>
        <p:txBody>
          <a:bodyPr wrap="square" rtlCol="0">
            <a:spAutoFit/>
          </a:bodyPr>
          <a:lstStyle/>
          <a:p>
            <a:pPr algn="just"/>
            <a:r>
              <a:rPr lang="en-US" b="1" dirty="0" smtClean="0">
                <a:solidFill>
                  <a:srgbClr val="002060"/>
                </a:solidFill>
                <a:latin typeface="Arial" panose="020B0604020202020204" pitchFamily="34" charset="0"/>
                <a:cs typeface="Arial" panose="020B0604020202020204" pitchFamily="34" charset="0"/>
              </a:rPr>
              <a:t>- TRONG LỚP HỌC, NHỜ CÓ CCTV VÀ HỆ THỐNG AI SẼ PHÂN TÍCH KHẢ NĂNG TIẾP THU, MỨC ĐỘ TẬP TRUNG VÀO BÀI HỌC CỦA SINH VIÊN, THÔNG BÁO ĐẾN GIẢNG VIÊN QUA SMARTPHONE, SMARTWATCH HOẶC TABLE. TỪ ĐÓ GIÚP GIẢNG VIÊN ĐIỀU CHỈNH PHƯƠNG PHÁP GIẢNG DẠY CHO PHÙ HỢP</a:t>
            </a:r>
            <a:endParaRPr lang="en-US" b="1" dirty="0">
              <a:solidFill>
                <a:srgbClr val="002060"/>
              </a:solidFill>
              <a:latin typeface="Arial" panose="020B0604020202020204" pitchFamily="34" charset="0"/>
              <a:cs typeface="Arial" panose="020B0604020202020204" pitchFamily="34" charset="0"/>
            </a:endParaRPr>
          </a:p>
        </p:txBody>
      </p:sp>
      <p:pic>
        <p:nvPicPr>
          <p:cNvPr id="5126" name="Picture 6" descr="Image result for AI CCTV TO RECOGNISE STUDENT IN SCHOOL&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28367" y="3886605"/>
            <a:ext cx="4701784" cy="2350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005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GIẢNG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4" name="TextBox 3"/>
          <p:cNvSpPr txBox="1"/>
          <p:nvPr/>
        </p:nvSpPr>
        <p:spPr>
          <a:xfrm>
            <a:off x="6196402" y="1829072"/>
            <a:ext cx="5193257" cy="1477328"/>
          </a:xfrm>
          <a:prstGeom prst="rect">
            <a:avLst/>
          </a:prstGeom>
          <a:noFill/>
        </p:spPr>
        <p:txBody>
          <a:bodyPr wrap="square" rtlCol="0">
            <a:spAutoFit/>
          </a:bodyPr>
          <a:lstStyle/>
          <a:p>
            <a:pPr algn="just"/>
            <a:r>
              <a:rPr lang="en-US" dirty="0" smtClean="0">
                <a:solidFill>
                  <a:schemeClr val="accent5">
                    <a:lumMod val="75000"/>
                  </a:schemeClr>
                </a:solidFill>
                <a:latin typeface="Arial" panose="020B0604020202020204" pitchFamily="34" charset="0"/>
                <a:cs typeface="Arial" panose="020B0604020202020204" pitchFamily="34" charset="0"/>
              </a:rPr>
              <a:t>- GIẢNG VIÊN PHẢI CÓ KHẢ NĂNG NHẤT ĐỊNH VỀ CÔNG NGHỆ THÔNG TIN VÀ CÓ NHIỀU PHƯƠNG PHÁP GIẢNG DẠY HIỆN ĐẠI CHO PHÙ HỢP VỚI MÔI TRƯỜNG GIẢNG DẠY MỚI, NHIỀU CÔNG NGHỆ</a:t>
            </a:r>
            <a:endParaRPr lang="en-US" dirty="0">
              <a:solidFill>
                <a:schemeClr val="accent5">
                  <a:lumMod val="75000"/>
                </a:schemeClr>
              </a:solidFill>
              <a:latin typeface="Arial" panose="020B0604020202020204" pitchFamily="34" charset="0"/>
              <a:cs typeface="Arial" panose="020B0604020202020204" pitchFamily="34" charset="0"/>
            </a:endParaRPr>
          </a:p>
        </p:txBody>
      </p:sp>
      <p:pic>
        <p:nvPicPr>
          <p:cNvPr id="11268" name="Picture 4" descr="Image result for new method in teaching&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46412"/>
            <a:ext cx="6048375" cy="3819525"/>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Image result for new method in teaching&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024" y="3615957"/>
            <a:ext cx="4995464" cy="2529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4691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SINH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4" name="Rounded Rectangle 3"/>
          <p:cNvSpPr/>
          <p:nvPr/>
        </p:nvSpPr>
        <p:spPr>
          <a:xfrm>
            <a:off x="4577041" y="2312893"/>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HỆ THỐNG E-LEARNING</a:t>
            </a:r>
            <a:endParaRPr lang="en-US" dirty="0">
              <a:latin typeface="Arial" panose="020B0604020202020204" pitchFamily="34" charset="0"/>
              <a:cs typeface="Arial" panose="020B0604020202020204" pitchFamily="34" charset="0"/>
            </a:endParaRPr>
          </a:p>
        </p:txBody>
      </p:sp>
      <p:sp>
        <p:nvSpPr>
          <p:cNvPr id="19" name="Rounded Rectangle 18"/>
          <p:cNvSpPr/>
          <p:nvPr/>
        </p:nvSpPr>
        <p:spPr>
          <a:xfrm>
            <a:off x="1422027" y="3402106"/>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GIẢNG VIÊN</a:t>
            </a:r>
            <a:endParaRPr lang="en-US" dirty="0">
              <a:latin typeface="Arial" panose="020B0604020202020204" pitchFamily="34" charset="0"/>
              <a:cs typeface="Arial" panose="020B0604020202020204" pitchFamily="34" charset="0"/>
            </a:endParaRPr>
          </a:p>
        </p:txBody>
      </p:sp>
      <p:sp>
        <p:nvSpPr>
          <p:cNvPr id="22" name="Rounded Rectangle 21"/>
          <p:cNvSpPr/>
          <p:nvPr/>
        </p:nvSpPr>
        <p:spPr>
          <a:xfrm>
            <a:off x="7589184" y="3402106"/>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SINH VIÊN</a:t>
            </a:r>
            <a:endParaRPr lang="en-US" dirty="0">
              <a:latin typeface="Arial" panose="020B0604020202020204" pitchFamily="34" charset="0"/>
              <a:cs typeface="Arial" panose="020B0604020202020204" pitchFamily="34" charset="0"/>
            </a:endParaRPr>
          </a:p>
        </p:txBody>
      </p:sp>
      <p:cxnSp>
        <p:nvCxnSpPr>
          <p:cNvPr id="9" name="Elbow Connector 8"/>
          <p:cNvCxnSpPr/>
          <p:nvPr/>
        </p:nvCxnSpPr>
        <p:spPr>
          <a:xfrm flipV="1">
            <a:off x="2775138" y="2722724"/>
            <a:ext cx="1702732" cy="585252"/>
          </a:xfrm>
          <a:prstGeom prst="bentConnector3">
            <a:avLst>
              <a:gd name="adj1" fmla="val 1036"/>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Elbow Connector 11"/>
          <p:cNvCxnSpPr>
            <a:stCxn id="4" idx="3"/>
          </p:cNvCxnSpPr>
          <p:nvPr/>
        </p:nvCxnSpPr>
        <p:spPr>
          <a:xfrm>
            <a:off x="7283263" y="2722723"/>
            <a:ext cx="1591797" cy="679383"/>
          </a:xfrm>
          <a:prstGeom prst="bentConnector3">
            <a:avLst>
              <a:gd name="adj1" fmla="val 99842"/>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263307" y="2306327"/>
            <a:ext cx="179770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Upload tài liệu</a:t>
            </a:r>
            <a:endParaRPr lang="en-US" dirty="0">
              <a:latin typeface="Arial" panose="020B0604020202020204" pitchFamily="34" charset="0"/>
              <a:cs typeface="Arial" panose="020B0604020202020204" pitchFamily="34" charset="0"/>
            </a:endParaRPr>
          </a:p>
        </p:txBody>
      </p:sp>
      <p:sp>
        <p:nvSpPr>
          <p:cNvPr id="31" name="TextBox 30"/>
          <p:cNvSpPr txBox="1"/>
          <p:nvPr/>
        </p:nvSpPr>
        <p:spPr>
          <a:xfrm>
            <a:off x="7503457" y="2306327"/>
            <a:ext cx="2057401"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Download tài liệu</a:t>
            </a:r>
            <a:endParaRPr lang="en-US" dirty="0">
              <a:latin typeface="Arial" panose="020B0604020202020204" pitchFamily="34" charset="0"/>
              <a:cs typeface="Arial" panose="020B0604020202020204" pitchFamily="34" charset="0"/>
            </a:endParaRPr>
          </a:p>
        </p:txBody>
      </p:sp>
      <p:sp>
        <p:nvSpPr>
          <p:cNvPr id="33" name="Rounded Rectangle 32"/>
          <p:cNvSpPr/>
          <p:nvPr/>
        </p:nvSpPr>
        <p:spPr>
          <a:xfrm>
            <a:off x="4523252" y="4545105"/>
            <a:ext cx="2706222" cy="819660"/>
          </a:xfrm>
          <a:prstGeom prst="roundRect">
            <a:avLst/>
          </a:prstGeom>
          <a:ln w="28575"/>
        </p:spPr>
        <p:style>
          <a:lnRef idx="2">
            <a:schemeClr val="accent1"/>
          </a:lnRef>
          <a:fillRef idx="1">
            <a:schemeClr val="lt1"/>
          </a:fillRef>
          <a:effectRef idx="0">
            <a:schemeClr val="accent1"/>
          </a:effectRef>
          <a:fontRef idx="minor">
            <a:schemeClr val="dk1"/>
          </a:fontRef>
        </p:style>
        <p:txBody>
          <a:bodyPr rtlCol="0" anchor="ctr"/>
          <a:lstStyle/>
          <a:p>
            <a:pPr algn="ctr"/>
            <a:r>
              <a:rPr lang="en-US" b="1" i="1" dirty="0" smtClean="0">
                <a:latin typeface="Arial" panose="020B0604020202020204" pitchFamily="34" charset="0"/>
                <a:cs typeface="Arial" panose="020B0604020202020204" pitchFamily="34" charset="0"/>
              </a:rPr>
              <a:t>PHỤ HUYNH</a:t>
            </a:r>
            <a:endParaRPr lang="en-US" dirty="0">
              <a:latin typeface="Arial" panose="020B0604020202020204" pitchFamily="34" charset="0"/>
              <a:cs typeface="Arial" panose="020B0604020202020204" pitchFamily="34" charset="0"/>
            </a:endParaRPr>
          </a:p>
        </p:txBody>
      </p:sp>
      <p:cxnSp>
        <p:nvCxnSpPr>
          <p:cNvPr id="29" name="Elbow Connector 28"/>
          <p:cNvCxnSpPr>
            <a:stCxn id="19" idx="2"/>
            <a:endCxn id="33" idx="1"/>
          </p:cNvCxnSpPr>
          <p:nvPr/>
        </p:nvCxnSpPr>
        <p:spPr>
          <a:xfrm rot="16200000" flipH="1">
            <a:off x="3282611" y="3714293"/>
            <a:ext cx="733169" cy="1748114"/>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Elbow Connector 33"/>
          <p:cNvCxnSpPr>
            <a:stCxn id="33" idx="3"/>
            <a:endCxn id="22" idx="2"/>
          </p:cNvCxnSpPr>
          <p:nvPr/>
        </p:nvCxnSpPr>
        <p:spPr>
          <a:xfrm flipV="1">
            <a:off x="7229474" y="4221766"/>
            <a:ext cx="1712821" cy="733169"/>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321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SINH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sp>
        <p:nvSpPr>
          <p:cNvPr id="5" name="TextBox 4"/>
          <p:cNvSpPr txBox="1"/>
          <p:nvPr/>
        </p:nvSpPr>
        <p:spPr>
          <a:xfrm>
            <a:off x="2909942" y="5068834"/>
            <a:ext cx="4324575" cy="923330"/>
          </a:xfrm>
          <a:prstGeom prst="rect">
            <a:avLst/>
          </a:prstGeom>
          <a:noFill/>
        </p:spPr>
        <p:txBody>
          <a:bodyPr wrap="square" rtlCol="0">
            <a:spAutoFit/>
          </a:bodyPr>
          <a:lstStyle/>
          <a:p>
            <a:r>
              <a:rPr lang="en-US" dirty="0" smtClean="0">
                <a:solidFill>
                  <a:schemeClr val="accent2">
                    <a:lumMod val="75000"/>
                  </a:schemeClr>
                </a:solidFill>
                <a:latin typeface="Arial" panose="020B0604020202020204" pitchFamily="34" charset="0"/>
                <a:cs typeface="Arial" panose="020B0604020202020204" pitchFamily="34" charset="0"/>
              </a:rPr>
              <a:t>- BÀI GIẢNG CỦA GIẢNG VIÊN SẼ ĐƯỢC SINH VIÊN DOWNLOAD VÀ SỬ DỤNG CHO BUỔI LÊN LỚP</a:t>
            </a:r>
            <a:endParaRPr lang="en-US" dirty="0">
              <a:solidFill>
                <a:schemeClr val="accent2">
                  <a:lumMod val="75000"/>
                </a:schemeClr>
              </a:solidFill>
              <a:latin typeface="Arial" panose="020B0604020202020204" pitchFamily="34" charset="0"/>
              <a:cs typeface="Arial" panose="020B0604020202020204" pitchFamily="34" charset="0"/>
            </a:endParaRPr>
          </a:p>
        </p:txBody>
      </p:sp>
      <p:pic>
        <p:nvPicPr>
          <p:cNvPr id="3074" name="Picture 2" descr="Image result for STUDENT download e learning IN SCHOOL&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7308" y="3886200"/>
            <a:ext cx="3441399" cy="235290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rfid IN SCHOOL&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376" y="1169894"/>
            <a:ext cx="3464075" cy="354590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783566" y="1599898"/>
            <a:ext cx="4324575" cy="1754326"/>
          </a:xfrm>
          <a:prstGeom prst="rect">
            <a:avLst/>
          </a:prstGeom>
          <a:noFill/>
        </p:spPr>
        <p:txBody>
          <a:bodyPr wrap="square" rtlCol="0">
            <a:spAutoFit/>
          </a:bodyPr>
          <a:lstStyle/>
          <a:p>
            <a:pPr algn="just"/>
            <a:r>
              <a:rPr lang="en-US" dirty="0" smtClean="0">
                <a:solidFill>
                  <a:schemeClr val="accent5">
                    <a:lumMod val="75000"/>
                  </a:schemeClr>
                </a:solidFill>
                <a:latin typeface="Arial" panose="020B0604020202020204" pitchFamily="34" charset="0"/>
                <a:cs typeface="Arial" panose="020B0604020202020204" pitchFamily="34" charset="0"/>
              </a:rPr>
              <a:t>- KHI ĐẾN LỚP, SINH VIÊN DÙNG THẺ RFID ĐỂ ĐIỂM DANH, HỆ THỐNG SẼ THÔNG BÁO CHO PHỤ HUYNH NẾU SINH VIÊN BỎ HỌC TRONG NGÀY MÀ KHÔNG THÔNG BÁO TRƯỚC CHO NHÀ TRƯỜNG</a:t>
            </a:r>
            <a:endParaRPr lang="en-US" dirty="0">
              <a:solidFill>
                <a:schemeClr val="accent5">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6796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55340" y="1995770"/>
            <a:ext cx="5809751" cy="1477328"/>
          </a:xfrm>
          <a:prstGeom prst="rect">
            <a:avLst/>
          </a:prstGeom>
          <a:noFill/>
        </p:spPr>
        <p:txBody>
          <a:bodyPr wrap="square" rtlCol="0">
            <a:spAutoFit/>
          </a:bodyPr>
          <a:lstStyle/>
          <a:p>
            <a:pPr algn="just"/>
            <a:r>
              <a:rPr lang="en-US" dirty="0" smtClean="0">
                <a:solidFill>
                  <a:schemeClr val="accent5">
                    <a:lumMod val="75000"/>
                  </a:schemeClr>
                </a:solidFill>
                <a:latin typeface="Arial" panose="020B0604020202020204" pitchFamily="34" charset="0"/>
                <a:cs typeface="Arial" panose="020B0604020202020204" pitchFamily="34" charset="0"/>
              </a:rPr>
              <a:t>- TẠI LỚP CÓ HỆ THỐNG CCTV KẾT HỢP VỚI HỆ THỐNG AI Ở TRUNG TÂM XỬ LÝ DỮ LIỆU SẼ GIÚP PHÁT HIỂN CÁC SINH VIÊN NGỦ GẬT HAY MẤT TẬP TRUNG TRONG TIẾT HỌC ĐỂ NHẮC NHỞ SINH VIÊN THÔNG QUA SMARTPHONE CỦA SINH VIÊN</a:t>
            </a:r>
            <a:endParaRPr lang="en-US" dirty="0">
              <a:solidFill>
                <a:schemeClr val="accent5">
                  <a:lumMod val="75000"/>
                </a:schemeClr>
              </a:solidFill>
              <a:latin typeface="Arial" panose="020B0604020202020204" pitchFamily="34" charset="0"/>
              <a:cs typeface="Arial" panose="020B0604020202020204" pitchFamily="34" charset="0"/>
            </a:endParaRPr>
          </a:p>
        </p:txBody>
      </p:sp>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SINH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6146" name="Picture 2" descr="Image result for AI to warning sleeping student in clas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082" y="1377603"/>
            <a:ext cx="4430620" cy="4975106"/>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Image result for modern practice classroom in university&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0082" y="3717318"/>
            <a:ext cx="4357467" cy="245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663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6235" y="5303746"/>
            <a:ext cx="5809751" cy="923330"/>
          </a:xfrm>
          <a:prstGeom prst="rect">
            <a:avLst/>
          </a:prstGeom>
          <a:noFill/>
        </p:spPr>
        <p:txBody>
          <a:bodyPr wrap="square" rtlCol="0">
            <a:spAutoFit/>
          </a:bodyPr>
          <a:lstStyle/>
          <a:p>
            <a:pPr algn="just"/>
            <a:r>
              <a:rPr lang="en-US" dirty="0" smtClean="0">
                <a:solidFill>
                  <a:schemeClr val="accent5">
                    <a:lumMod val="75000"/>
                  </a:schemeClr>
                </a:solidFill>
                <a:latin typeface="Arial" panose="020B0604020202020204" pitchFamily="34" charset="0"/>
                <a:cs typeface="Arial" panose="020B0604020202020204" pitchFamily="34" charset="0"/>
              </a:rPr>
              <a:t>- TẠI LỚP CÓ HỆ THỐNG TRUYỀN HÌNH TRỰC TIẾP ĐỂ CÓ THỂ GIÚP CÁC SINH VIÊN HỌC TỪ XA THEO DÕI TRỰC TIẾP BÀI GIẢNG CỦA GIẢNG VIÊN</a:t>
            </a:r>
            <a:endParaRPr lang="en-US" dirty="0">
              <a:solidFill>
                <a:schemeClr val="accent5">
                  <a:lumMod val="75000"/>
                </a:schemeClr>
              </a:solidFill>
              <a:latin typeface="Arial" panose="020B0604020202020204" pitchFamily="34" charset="0"/>
              <a:cs typeface="Arial" panose="020B0604020202020204" pitchFamily="34" charset="0"/>
            </a:endParaRPr>
          </a:p>
        </p:txBody>
      </p:sp>
      <p:sp>
        <p:nvSpPr>
          <p:cNvPr id="3" name="Rounded Rectangle 2"/>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QUẢN TRỊ SINH VIÊN</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6150" name="Picture 6" descr="Image result for online training system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587" y="1350869"/>
            <a:ext cx="10839450" cy="3771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567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CƠ SỞ HẠ TẦNG</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9218" name="Picture 2" descr="Image result for modern classroom&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1" y="1358360"/>
            <a:ext cx="3482788" cy="22521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062817" y="1841769"/>
            <a:ext cx="5896536" cy="923330"/>
          </a:xfrm>
          <a:prstGeom prst="rect">
            <a:avLst/>
          </a:prstGeom>
          <a:noFill/>
        </p:spPr>
        <p:txBody>
          <a:bodyPr wrap="square" rtlCol="0">
            <a:spAutoFit/>
          </a:bodyPr>
          <a:lstStyle/>
          <a:p>
            <a:pPr algn="just"/>
            <a:r>
              <a:rPr lang="en-US" dirty="0" smtClean="0">
                <a:solidFill>
                  <a:schemeClr val="accent5">
                    <a:lumMod val="75000"/>
                  </a:schemeClr>
                </a:solidFill>
                <a:latin typeface="Arial" panose="020B0604020202020204" pitchFamily="34" charset="0"/>
                <a:cs typeface="Arial" panose="020B0604020202020204" pitchFamily="34" charset="0"/>
              </a:rPr>
              <a:t>- PHÒNG HỌC LÝ THUYẾT VÀ THỰC HÀNH BAO GỒM CÁC THIẾT BỊ CÔNG NGHỆ GIÚP TĂNG CƯỜNG TRẢI NGHIỆM CỦA SINH VIÊN</a:t>
            </a:r>
            <a:endParaRPr lang="en-US" dirty="0">
              <a:solidFill>
                <a:schemeClr val="accent5">
                  <a:lumMod val="75000"/>
                </a:schemeClr>
              </a:solidFill>
              <a:latin typeface="Arial" panose="020B0604020202020204" pitchFamily="34" charset="0"/>
              <a:cs typeface="Arial" panose="020B0604020202020204" pitchFamily="34" charset="0"/>
            </a:endParaRPr>
          </a:p>
        </p:txBody>
      </p:sp>
      <p:pic>
        <p:nvPicPr>
          <p:cNvPr id="9220" name="Picture 4" descr="Image result for VR, AR practice classroom in university&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3065" y="3799256"/>
            <a:ext cx="2534167" cy="2422664"/>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VR, AR practice classroom in university&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2370" y="3436974"/>
            <a:ext cx="5156948" cy="2900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914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356847" y="623707"/>
            <a:ext cx="3146611" cy="54618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2">
                    <a:lumMod val="75000"/>
                  </a:schemeClr>
                </a:solidFill>
                <a:latin typeface="Arial" panose="020B0604020202020204" pitchFamily="34" charset="0"/>
                <a:cs typeface="Arial" panose="020B0604020202020204" pitchFamily="34" charset="0"/>
              </a:rPr>
              <a:t>CƠ SỞ HẠ TẦNG</a:t>
            </a:r>
            <a:endParaRPr lang="en-US" sz="2000" b="1" dirty="0">
              <a:solidFill>
                <a:schemeClr val="tx2">
                  <a:lumMod val="75000"/>
                </a:schemeClr>
              </a:solidFill>
              <a:latin typeface="Arial" panose="020B0604020202020204" pitchFamily="34" charset="0"/>
              <a:cs typeface="Arial" panose="020B0604020202020204" pitchFamily="34" charset="0"/>
            </a:endParaRPr>
          </a:p>
        </p:txBody>
      </p:sp>
      <p:pic>
        <p:nvPicPr>
          <p:cNvPr id="10242" name="Picture 2" descr="Image result for AI systems in university&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1830014"/>
            <a:ext cx="6248400" cy="40386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703359" y="2925984"/>
            <a:ext cx="5143500" cy="1477328"/>
          </a:xfrm>
          <a:prstGeom prst="rect">
            <a:avLst/>
          </a:prstGeom>
          <a:noFill/>
        </p:spPr>
        <p:txBody>
          <a:bodyPr wrap="square" rtlCol="0">
            <a:spAutoFit/>
          </a:bodyPr>
          <a:lstStyle/>
          <a:p>
            <a:pPr algn="just"/>
            <a:r>
              <a:rPr lang="en-US" dirty="0" smtClean="0">
                <a:solidFill>
                  <a:schemeClr val="accent5">
                    <a:lumMod val="75000"/>
                  </a:schemeClr>
                </a:solidFill>
                <a:latin typeface="Arial" panose="020B0604020202020204" pitchFamily="34" charset="0"/>
                <a:cs typeface="Arial" panose="020B0604020202020204" pitchFamily="34" charset="0"/>
              </a:rPr>
              <a:t>- NHÀ TRƯỜNG CẦN CÓ HỆ THỐNG THU THẬP, QUẢN LÝ VÀ PHÂN TÍCH DỮ LIỆU ĐẾ HỖ TRỢ TRONG CÔNG TÁC ĐÀO </a:t>
            </a:r>
            <a:r>
              <a:rPr lang="en-US" dirty="0" smtClean="0">
                <a:solidFill>
                  <a:schemeClr val="accent5">
                    <a:lumMod val="75000"/>
                  </a:schemeClr>
                </a:solidFill>
                <a:latin typeface="Arial" panose="020B0604020202020204" pitchFamily="34" charset="0"/>
                <a:cs typeface="Arial" panose="020B0604020202020204" pitchFamily="34" charset="0"/>
              </a:rPr>
              <a:t>TẠO, ĐÁNH GIÁ SINH VIÊN VÀ HIỆU QUẢ GIẢNG DẠY CỦA GIẢNG VIÊN</a:t>
            </a:r>
            <a:endParaRPr lang="en-US" dirty="0">
              <a:solidFill>
                <a:schemeClr val="accent5">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14114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426</TotalTime>
  <Words>670</Words>
  <Application>Microsoft Office PowerPoint</Application>
  <PresentationFormat>Widescreen</PresentationFormat>
  <Paragraphs>51</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pc</cp:lastModifiedBy>
  <cp:revision>20</cp:revision>
  <dcterms:created xsi:type="dcterms:W3CDTF">2019-12-08T01:30:05Z</dcterms:created>
  <dcterms:modified xsi:type="dcterms:W3CDTF">2019-12-08T08:38:49Z</dcterms:modified>
</cp:coreProperties>
</file>